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34" r:id="rId3"/>
    <p:sldId id="357" r:id="rId4"/>
    <p:sldId id="356" r:id="rId5"/>
    <p:sldId id="288" r:id="rId6"/>
    <p:sldId id="263" r:id="rId7"/>
    <p:sldId id="296" r:id="rId8"/>
    <p:sldId id="320" r:id="rId9"/>
    <p:sldId id="323" r:id="rId10"/>
    <p:sldId id="332" r:id="rId11"/>
    <p:sldId id="327" r:id="rId12"/>
    <p:sldId id="358" r:id="rId13"/>
    <p:sldId id="341" r:id="rId14"/>
    <p:sldId id="355" r:id="rId15"/>
    <p:sldId id="342" r:id="rId16"/>
    <p:sldId id="343" r:id="rId17"/>
    <p:sldId id="319" r:id="rId18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7E2"/>
    <a:srgbClr val="52859E"/>
    <a:srgbClr val="22D7EA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90" autoAdjust="0"/>
    <p:restoredTop sz="94660"/>
  </p:normalViewPr>
  <p:slideViewPr>
    <p:cSldViewPr>
      <p:cViewPr>
        <p:scale>
          <a:sx n="70" d="100"/>
          <a:sy n="70" d="100"/>
        </p:scale>
        <p:origin x="-1146" y="-96"/>
      </p:cViewPr>
      <p:guideLst>
        <p:guide orient="horz" pos="2160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84"/>
    </p:cViewPr>
  </p:sorterViewPr>
  <p:notesViewPr>
    <p:cSldViewPr>
      <p:cViewPr varScale="1">
        <p:scale>
          <a:sx n="55" d="100"/>
          <a:sy n="55" d="100"/>
        </p:scale>
        <p:origin x="-234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Client\F$\__RFS\2.12%20Projektmonitoring\Auswertungen\FR1+2+3%20nach%20FS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F:\__RFS\2.12%20Projektmonitoring\Auswertungen\FR1+2+3%20nach%20F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J:\__RFS\2.12%20Projektmonitoring\Auswertungen\Themenfelder-1+2+3%20neu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F:\__RFS\2.12%20Projektmonitoring\Auswertungen\Themenfelder-1+2+3%20neu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Tabelle1!$A$5:$A$9</c:f>
              <c:strCache>
                <c:ptCount val="5"/>
                <c:pt idx="0">
                  <c:v>Aufbau von PE-Strukturen</c:v>
                </c:pt>
                <c:pt idx="1">
                  <c:v>Vernetzt WB-Strukturen in KMU</c:v>
                </c:pt>
                <c:pt idx="2">
                  <c:v>Initiierung von Branchendialogen</c:v>
                </c:pt>
                <c:pt idx="3">
                  <c:v>Förderung der Chancengleichheit</c:v>
                </c:pt>
                <c:pt idx="4">
                  <c:v>lebensphasenorientierte Arbeitszeitmodelle</c:v>
                </c:pt>
              </c:strCache>
            </c:strRef>
          </c:cat>
          <c:val>
            <c:numRef>
              <c:f>Tabelle1!$E$5:$E$9</c:f>
              <c:numCache>
                <c:formatCode>General</c:formatCode>
                <c:ptCount val="5"/>
                <c:pt idx="0">
                  <c:v>50</c:v>
                </c:pt>
                <c:pt idx="1">
                  <c:v>10</c:v>
                </c:pt>
                <c:pt idx="2">
                  <c:v>6</c:v>
                </c:pt>
                <c:pt idx="3">
                  <c:v>18</c:v>
                </c:pt>
                <c:pt idx="4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711872"/>
        <c:axId val="101713408"/>
        <c:axId val="0"/>
      </c:bar3DChart>
      <c:catAx>
        <c:axId val="101711872"/>
        <c:scaling>
          <c:orientation val="minMax"/>
        </c:scaling>
        <c:delete val="0"/>
        <c:axPos val="b"/>
        <c:majorTickMark val="out"/>
        <c:minorTickMark val="none"/>
        <c:tickLblPos val="nextTo"/>
        <c:crossAx val="101713408"/>
        <c:crosses val="autoZero"/>
        <c:auto val="1"/>
        <c:lblAlgn val="ctr"/>
        <c:lblOffset val="100"/>
        <c:noMultiLvlLbl val="0"/>
      </c:catAx>
      <c:valAx>
        <c:axId val="101713408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017118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Tabelle1!$A$2:$A$7</c:f>
              <c:strCache>
                <c:ptCount val="6"/>
                <c:pt idx="0">
                  <c:v>Bewältigung des demografischen Wandels</c:v>
                </c:pt>
                <c:pt idx="1">
                  <c:v>Integration von Migranten</c:v>
                </c:pt>
                <c:pt idx="2">
                  <c:v>Arbeit 4.0/Digitalisierung</c:v>
                </c:pt>
                <c:pt idx="3">
                  <c:v>Förderung der Gleichstellung</c:v>
                </c:pt>
                <c:pt idx="4">
                  <c:v>Aufbau von Personalentwicklungsstrukturen</c:v>
                </c:pt>
                <c:pt idx="5">
                  <c:v>Bewältigung des Fachkräftemangels</c:v>
                </c:pt>
              </c:strCache>
            </c:strRef>
          </c:cat>
          <c:val>
            <c:numRef>
              <c:f>Tabelle1!$E$2:$E$7</c:f>
              <c:numCache>
                <c:formatCode>General</c:formatCode>
                <c:ptCount val="6"/>
                <c:pt idx="0">
                  <c:v>8</c:v>
                </c:pt>
                <c:pt idx="1">
                  <c:v>10</c:v>
                </c:pt>
                <c:pt idx="2">
                  <c:v>17</c:v>
                </c:pt>
                <c:pt idx="3">
                  <c:v>11</c:v>
                </c:pt>
                <c:pt idx="4">
                  <c:v>25</c:v>
                </c:pt>
                <c:pt idx="5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1737984"/>
        <c:axId val="101739520"/>
        <c:axId val="0"/>
      </c:bar3DChart>
      <c:catAx>
        <c:axId val="101737984"/>
        <c:scaling>
          <c:orientation val="minMax"/>
        </c:scaling>
        <c:delete val="0"/>
        <c:axPos val="b"/>
        <c:majorTickMark val="out"/>
        <c:minorTickMark val="none"/>
        <c:tickLblPos val="nextTo"/>
        <c:crossAx val="101739520"/>
        <c:crosses val="autoZero"/>
        <c:auto val="1"/>
        <c:lblAlgn val="ctr"/>
        <c:lblOffset val="100"/>
        <c:noMultiLvlLbl val="0"/>
      </c:catAx>
      <c:valAx>
        <c:axId val="101739520"/>
        <c:scaling>
          <c:orientation val="minMax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10173798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276E1E-45E4-41D8-BE88-89A85672675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F5CEE4-1632-4728-AECF-DC6DB0C8EA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8353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B8700-8B7E-45B0-823A-0BE4883BBCAC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FC0C07-EFEA-4E96-A6CD-D1694AC12C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8623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FC0C07-EFEA-4E96-A6CD-D1694AC12C1E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6662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503439" y="6218161"/>
            <a:ext cx="2133600" cy="365125"/>
          </a:xfrm>
        </p:spPr>
        <p:txBody>
          <a:bodyPr/>
          <a:lstStyle/>
          <a:p>
            <a:r>
              <a:rPr lang="de-DE" dirty="0" smtClean="0">
                <a:solidFill>
                  <a:srgbClr val="3E3E40"/>
                </a:solidFill>
                <a:ea typeface="ＭＳ Ｐゴシック" pitchFamily="64" charset="-128"/>
                <a:cs typeface="ＭＳ Ｐゴシック" pitchFamily="64" charset="-128"/>
              </a:rPr>
              <a:t>Berlin | 22.11.2016 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19" y="116632"/>
            <a:ext cx="2291465" cy="1146703"/>
          </a:xfrm>
          <a:prstGeom prst="rect">
            <a:avLst/>
          </a:prstGeom>
        </p:spPr>
      </p:pic>
      <p:sp>
        <p:nvSpPr>
          <p:cNvPr id="12" name="Textfeld 11"/>
          <p:cNvSpPr txBox="1"/>
          <p:nvPr userDrawn="1"/>
        </p:nvSpPr>
        <p:spPr>
          <a:xfrm>
            <a:off x="2843808" y="6275003"/>
            <a:ext cx="9749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/>
              <a:t>Gefördert durch:</a:t>
            </a:r>
            <a:endParaRPr lang="de-DE" sz="900" dirty="0"/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3347" y="6267405"/>
            <a:ext cx="1064396" cy="476859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1779" y="6274836"/>
            <a:ext cx="930078" cy="465039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4281" y="6277218"/>
            <a:ext cx="414337" cy="462245"/>
          </a:xfrm>
          <a:prstGeom prst="rect">
            <a:avLst/>
          </a:prstGeom>
        </p:spPr>
      </p:pic>
      <p:pic>
        <p:nvPicPr>
          <p:cNvPr id="16" name="Grafik 15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6279367"/>
            <a:ext cx="1113048" cy="460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35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305C-956A-4B5D-AF57-D65F77FFC82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1563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305C-956A-4B5D-AF57-D65F77FFC82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1225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305C-956A-4B5D-AF57-D65F77FFC82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2566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305C-956A-4B5D-AF57-D65F77FFC82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146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305C-956A-4B5D-AF57-D65F77FFC82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398796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305C-956A-4B5D-AF57-D65F77FFC82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4925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305C-956A-4B5D-AF57-D65F77FFC82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2296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51520" y="6145241"/>
            <a:ext cx="8640960" cy="601820"/>
          </a:xfrm>
        </p:spPr>
        <p:txBody>
          <a:bodyPr/>
          <a:lstStyle/>
          <a:p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71503"/>
            <a:ext cx="2088232" cy="1045001"/>
          </a:xfrm>
          <a:prstGeom prst="rect">
            <a:avLst/>
          </a:prstGeom>
        </p:spPr>
      </p:pic>
      <p:sp>
        <p:nvSpPr>
          <p:cNvPr id="10" name="Textfeld 9"/>
          <p:cNvSpPr txBox="1"/>
          <p:nvPr userDrawn="1"/>
        </p:nvSpPr>
        <p:spPr>
          <a:xfrm>
            <a:off x="2843808" y="6279534"/>
            <a:ext cx="9749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/>
              <a:t>Gefördert durch:</a:t>
            </a:r>
            <a:endParaRPr lang="de-DE" sz="900" dirty="0"/>
          </a:p>
        </p:txBody>
      </p:sp>
      <p:sp>
        <p:nvSpPr>
          <p:cNvPr id="11" name="Rectangle 24"/>
          <p:cNvSpPr>
            <a:spLocks noChangeArrowheads="1"/>
          </p:cNvSpPr>
          <p:nvPr userDrawn="1"/>
        </p:nvSpPr>
        <p:spPr bwMode="auto">
          <a:xfrm>
            <a:off x="395536" y="6261069"/>
            <a:ext cx="39338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de-DE" sz="1000" dirty="0" smtClean="0">
                <a:solidFill>
                  <a:srgbClr val="3E3E40"/>
                </a:solidFill>
                <a:ea typeface="ＭＳ Ｐゴシック" pitchFamily="64" charset="-128"/>
                <a:cs typeface="ＭＳ Ｐゴシック" pitchFamily="64" charset="-128"/>
              </a:rPr>
              <a:t>Regiestelle </a:t>
            </a:r>
            <a:r>
              <a:rPr lang="de-DE" sz="1000" baseline="0" dirty="0" smtClean="0">
                <a:solidFill>
                  <a:srgbClr val="3E3E40"/>
                </a:solidFill>
                <a:ea typeface="ＭＳ Ｐゴシック" pitchFamily="64" charset="-128"/>
                <a:cs typeface="ＭＳ Ｐゴシック" pitchFamily="64" charset="-128"/>
              </a:rPr>
              <a:t> „Fachkräfte sichern“</a:t>
            </a:r>
            <a:endParaRPr lang="de-DE" sz="1000" dirty="0">
              <a:solidFill>
                <a:srgbClr val="3E3E40"/>
              </a:solidFill>
              <a:ea typeface="ＭＳ Ｐゴシック" pitchFamily="64" charset="-128"/>
              <a:cs typeface="ＭＳ Ｐゴシック" pitchFamily="64" charset="-128"/>
            </a:endParaRPr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6774" y="6284816"/>
            <a:ext cx="414337" cy="462245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6821" y="6286965"/>
            <a:ext cx="1113048" cy="460136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840" y="6279534"/>
            <a:ext cx="1064396" cy="476859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4272" y="6286965"/>
            <a:ext cx="930078" cy="465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280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305C-956A-4B5D-AF57-D65F77FFC82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876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0305C-956A-4B5D-AF57-D65F77FFC82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66695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C0305C-956A-4B5D-AF57-D65F77FFC82F}" type="datetimeFigureOut">
              <a:rPr lang="de-DE" smtClean="0"/>
              <a:t>15.03.2017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4E7C2-3933-4823-831E-67F83F8829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396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itiative-fachkraefte-sichern.de/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info@regiestelle-fachkraefte-sichern.de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79512" y="4365104"/>
            <a:ext cx="8964488" cy="1296144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de-DE" sz="3500" b="1" dirty="0" smtClean="0">
                <a:solidFill>
                  <a:schemeClr val="accent5"/>
                </a:solidFill>
                <a:latin typeface="+mj-lt"/>
              </a:rPr>
              <a:t>Fachkräftesicherung für die Arbeitswelt der Zukunft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de-DE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Förderung innovativer Konzepte durch die Sozialpartnerrichtlinie</a:t>
            </a:r>
            <a:endParaRPr lang="de-DE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Textfeld 8"/>
          <p:cNvSpPr txBox="1"/>
          <p:nvPr/>
        </p:nvSpPr>
        <p:spPr>
          <a:xfrm>
            <a:off x="2843808" y="6275003"/>
            <a:ext cx="9749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/>
              <a:t>Gefördert durch:</a:t>
            </a:r>
            <a:endParaRPr lang="de-DE" sz="900" dirty="0"/>
          </a:p>
        </p:txBody>
      </p:sp>
      <p:sp>
        <p:nvSpPr>
          <p:cNvPr id="12" name="Textfeld 11"/>
          <p:cNvSpPr txBox="1"/>
          <p:nvPr/>
        </p:nvSpPr>
        <p:spPr>
          <a:xfrm>
            <a:off x="2843808" y="6279534"/>
            <a:ext cx="97494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900" dirty="0" smtClean="0"/>
              <a:t>Gefördert durch:</a:t>
            </a:r>
            <a:endParaRPr lang="de-DE" sz="900" dirty="0"/>
          </a:p>
        </p:txBody>
      </p:sp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775422"/>
              </p:ext>
            </p:extLst>
          </p:nvPr>
        </p:nvGraphicFramePr>
        <p:xfrm>
          <a:off x="251520" y="1483325"/>
          <a:ext cx="8640960" cy="25231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35810"/>
                <a:gridCol w="2905150"/>
              </a:tblGrid>
              <a:tr h="252319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endParaRPr lang="de-DE" dirty="0" smtClean="0"/>
                    </a:p>
                    <a:p>
                      <a:pPr marL="174625" indent="0"/>
                      <a:r>
                        <a:rPr lang="de-DE" sz="2400" dirty="0" smtClean="0"/>
                        <a:t>Regionale </a:t>
                      </a:r>
                      <a:br>
                        <a:rPr lang="de-DE" sz="2400" dirty="0" smtClean="0"/>
                      </a:br>
                      <a:r>
                        <a:rPr lang="de-DE" sz="2400" dirty="0" smtClean="0"/>
                        <a:t>Info-Veranstaltung</a:t>
                      </a:r>
                    </a:p>
                    <a:p>
                      <a:pPr marL="174625" indent="0"/>
                      <a:r>
                        <a:rPr lang="de-DE" sz="2000" dirty="0" smtClean="0"/>
                        <a:t/>
                      </a:r>
                      <a:br>
                        <a:rPr lang="de-DE" sz="2000" dirty="0" smtClean="0"/>
                      </a:br>
                      <a:r>
                        <a:rPr lang="de-DE" sz="2000" dirty="0" smtClean="0"/>
                        <a:t>Düsseldorf,</a:t>
                      </a:r>
                      <a:r>
                        <a:rPr lang="de-DE" sz="2000" baseline="0" dirty="0" smtClean="0"/>
                        <a:t> </a:t>
                      </a:r>
                      <a:r>
                        <a:rPr lang="de-DE" sz="2000" dirty="0" smtClean="0"/>
                        <a:t>21.03.2017</a:t>
                      </a:r>
                      <a:endParaRPr lang="de-DE" sz="20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pic>
        <p:nvPicPr>
          <p:cNvPr id="15" name="Picture 6" descr="C:\Users\mohr.barbara\AppData\Local\Microsoft\Windows\Temporary Internet Files\Content.Outlook\NI8KMMQC\fotolia_77080328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17" r="25477" b="9104"/>
          <a:stretch/>
        </p:blipFill>
        <p:spPr bwMode="auto">
          <a:xfrm>
            <a:off x="371254" y="1700808"/>
            <a:ext cx="5311412" cy="2088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291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568" y="673532"/>
            <a:ext cx="51845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smtClean="0"/>
              <a:t>Bearbeitete Themenfelder</a:t>
            </a:r>
            <a:endParaRPr lang="de-DE" sz="3200" b="1" dirty="0"/>
          </a:p>
        </p:txBody>
      </p:sp>
      <p:sp>
        <p:nvSpPr>
          <p:cNvPr id="3" name="Textfeld 2"/>
          <p:cNvSpPr txBox="1"/>
          <p:nvPr/>
        </p:nvSpPr>
        <p:spPr>
          <a:xfrm>
            <a:off x="704947" y="1920895"/>
            <a:ext cx="7560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de-DE" sz="2400" spc="-14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sz="2000" spc="-14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551860" y="5301208"/>
            <a:ext cx="921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N=92</a:t>
            </a:r>
            <a:endParaRPr lang="de-DE" sz="2000" dirty="0"/>
          </a:p>
        </p:txBody>
      </p:sp>
      <p:graphicFrame>
        <p:nvGraphicFramePr>
          <p:cNvPr id="9" name="Diagramm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152320"/>
              </p:ext>
            </p:extLst>
          </p:nvPr>
        </p:nvGraphicFramePr>
        <p:xfrm>
          <a:off x="1331640" y="1700808"/>
          <a:ext cx="7272808" cy="40005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095147"/>
              </p:ext>
            </p:extLst>
          </p:nvPr>
        </p:nvGraphicFramePr>
        <p:xfrm>
          <a:off x="1012684" y="1920895"/>
          <a:ext cx="7663772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8202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914544" y="1286329"/>
            <a:ext cx="27512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/>
              <a:t>4. Förderaufruf</a:t>
            </a:r>
            <a:endParaRPr lang="de-DE" sz="3200" b="1" dirty="0"/>
          </a:p>
        </p:txBody>
      </p:sp>
      <p:sp>
        <p:nvSpPr>
          <p:cNvPr id="3" name="Rechteck 2"/>
          <p:cNvSpPr/>
          <p:nvPr/>
        </p:nvSpPr>
        <p:spPr>
          <a:xfrm>
            <a:off x="940286" y="4986173"/>
            <a:ext cx="594829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altLang="de-DE" sz="2800" dirty="0" smtClean="0"/>
              <a:t>Einreichung der Interessenbekundung:</a:t>
            </a:r>
          </a:p>
          <a:p>
            <a:r>
              <a:rPr lang="de-DE" altLang="de-DE" sz="2800" dirty="0" err="1"/>
              <a:t>v</a:t>
            </a:r>
            <a:r>
              <a:rPr lang="de-DE" altLang="de-DE" sz="2800" dirty="0" err="1" smtClean="0"/>
              <a:t>orauss</a:t>
            </a:r>
            <a:r>
              <a:rPr lang="de-DE" altLang="de-DE" sz="2800" dirty="0" smtClean="0"/>
              <a:t>. </a:t>
            </a:r>
            <a:r>
              <a:rPr lang="de-DE" altLang="de-DE" sz="2800" smtClean="0"/>
              <a:t>September 2017 </a:t>
            </a:r>
            <a:endParaRPr lang="de-DE" sz="2800" dirty="0"/>
          </a:p>
        </p:txBody>
      </p:sp>
      <p:sp>
        <p:nvSpPr>
          <p:cNvPr id="5" name="Rechteck 4"/>
          <p:cNvSpPr/>
          <p:nvPr/>
        </p:nvSpPr>
        <p:spPr>
          <a:xfrm>
            <a:off x="914544" y="2814344"/>
            <a:ext cx="7401872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800" dirty="0" smtClean="0"/>
              <a:t>Thematische Schwerpunktsetzung</a:t>
            </a:r>
            <a:r>
              <a:rPr lang="de-DE" sz="2800" b="1" dirty="0" smtClean="0"/>
              <a:t>:</a:t>
            </a:r>
          </a:p>
          <a:p>
            <a:pPr>
              <a:spcBef>
                <a:spcPts val="1200"/>
              </a:spcBef>
            </a:pPr>
            <a:r>
              <a:rPr lang="de-DE" sz="3600" b="1" dirty="0" smtClean="0"/>
              <a:t>		Arbeiten 4.0</a:t>
            </a:r>
            <a:endParaRPr lang="de-DE" sz="3600" b="1" dirty="0"/>
          </a:p>
        </p:txBody>
      </p:sp>
    </p:spTree>
    <p:extLst>
      <p:ext uri="{BB962C8B-B14F-4D97-AF65-F5344CB8AC3E}">
        <p14:creationId xmlns:p14="http://schemas.microsoft.com/office/powerpoint/2010/main" val="158865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46" t="8741" r="19426" b="6320"/>
          <a:stretch/>
        </p:blipFill>
        <p:spPr bwMode="auto">
          <a:xfrm>
            <a:off x="755576" y="1916832"/>
            <a:ext cx="4213312" cy="331236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Textfeld 3"/>
          <p:cNvSpPr txBox="1"/>
          <p:nvPr/>
        </p:nvSpPr>
        <p:spPr>
          <a:xfrm>
            <a:off x="645989" y="692696"/>
            <a:ext cx="5208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>
                <a:solidFill>
                  <a:srgbClr val="00B0F0"/>
                </a:solidFill>
              </a:rPr>
              <a:t>Informationen im Internet</a:t>
            </a:r>
            <a:endParaRPr lang="de-DE" sz="3600" b="1" dirty="0">
              <a:solidFill>
                <a:srgbClr val="00B0F0"/>
              </a:solidFill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4968888" y="3145503"/>
            <a:ext cx="37444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 dirty="0" smtClean="0">
                <a:hlinkClick r:id="rId3"/>
              </a:rPr>
              <a:t>www.initiative-fachkraefte-sichern.de</a:t>
            </a:r>
            <a:endParaRPr lang="de-DE" sz="2400" b="1" dirty="0"/>
          </a:p>
        </p:txBody>
      </p:sp>
    </p:spTree>
    <p:extLst>
      <p:ext uri="{BB962C8B-B14F-4D97-AF65-F5344CB8AC3E}">
        <p14:creationId xmlns:p14="http://schemas.microsoft.com/office/powerpoint/2010/main" val="16997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66388" y="1772816"/>
            <a:ext cx="8532812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 smtClean="0"/>
              <a:t>Praxisbeispiel:</a:t>
            </a:r>
          </a:p>
          <a:p>
            <a:pPr>
              <a:spcAft>
                <a:spcPts val="1200"/>
              </a:spcAft>
            </a:pPr>
            <a:r>
              <a:rPr lang="de-DE" sz="3200" b="1" dirty="0" smtClean="0"/>
              <a:t>„</a:t>
            </a:r>
            <a:r>
              <a:rPr lang="de-DE" sz="3200" b="1" dirty="0" err="1" smtClean="0"/>
              <a:t>ZuArbeit</a:t>
            </a:r>
            <a:r>
              <a:rPr lang="de-DE" sz="3200" b="1" dirty="0" smtClean="0"/>
              <a:t> - Zukunft der Arbeit“</a:t>
            </a:r>
            <a:br>
              <a:rPr lang="de-DE" sz="3200" b="1" dirty="0" smtClean="0"/>
            </a:br>
            <a:r>
              <a:rPr lang="de-DE" sz="3200" dirty="0" smtClean="0"/>
              <a:t>Kompetenzen zur Gestaltung des demografischen und technologischen Wandels in einer modernen Arbeitswelt</a:t>
            </a:r>
            <a:endParaRPr lang="de-DE" altLang="de-DE" sz="3200" dirty="0"/>
          </a:p>
        </p:txBody>
      </p:sp>
      <p:sp>
        <p:nvSpPr>
          <p:cNvPr id="3" name="Rechteck 2"/>
          <p:cNvSpPr/>
          <p:nvPr/>
        </p:nvSpPr>
        <p:spPr>
          <a:xfrm>
            <a:off x="766388" y="4811667"/>
            <a:ext cx="4392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Andrea Lange, BIT </a:t>
            </a:r>
            <a:r>
              <a:rPr lang="en-US" sz="3200" dirty="0" err="1" smtClean="0"/>
              <a:t>e.V</a:t>
            </a:r>
            <a:r>
              <a:rPr lang="en-US" sz="3200" dirty="0" smtClean="0"/>
              <a:t>.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10129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11188" y="2060848"/>
            <a:ext cx="853281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b="1" dirty="0" smtClean="0"/>
              <a:t>Praxisbeispiel:</a:t>
            </a:r>
          </a:p>
          <a:p>
            <a:pPr>
              <a:spcAft>
                <a:spcPts val="1200"/>
              </a:spcAft>
            </a:pPr>
            <a:r>
              <a:rPr lang="de-DE" sz="3200" b="1" dirty="0" smtClean="0"/>
              <a:t>„</a:t>
            </a:r>
            <a:r>
              <a:rPr lang="de-DE" sz="3200" b="1" dirty="0" err="1" smtClean="0"/>
              <a:t>NextStep</a:t>
            </a:r>
            <a:r>
              <a:rPr lang="de-DE" sz="3200" b="1" dirty="0" smtClean="0"/>
              <a:t> –  Familie und Karriere“</a:t>
            </a:r>
            <a:br>
              <a:rPr lang="de-DE" sz="3200" b="1" dirty="0" smtClean="0"/>
            </a:br>
            <a:r>
              <a:rPr lang="de-DE" sz="3200" dirty="0" smtClean="0"/>
              <a:t>Lebensphasenorientierte Karriereverläufe in KMU</a:t>
            </a:r>
            <a:endParaRPr lang="de-DE" altLang="de-DE" sz="3200" dirty="0"/>
          </a:p>
        </p:txBody>
      </p:sp>
      <p:sp>
        <p:nvSpPr>
          <p:cNvPr id="3" name="Rechteck 2"/>
          <p:cNvSpPr/>
          <p:nvPr/>
        </p:nvSpPr>
        <p:spPr>
          <a:xfrm>
            <a:off x="609766" y="4372908"/>
            <a:ext cx="828271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Stefan </a:t>
            </a:r>
            <a:r>
              <a:rPr lang="en-US" sz="3200" dirty="0" err="1" smtClean="0"/>
              <a:t>Versinger</a:t>
            </a:r>
            <a:r>
              <a:rPr lang="en-US" sz="3200" dirty="0" smtClean="0"/>
              <a:t>, </a:t>
            </a:r>
            <a:br>
              <a:rPr lang="en-US" sz="3200" dirty="0" smtClean="0"/>
            </a:br>
            <a:r>
              <a:rPr lang="en-US" sz="3200" dirty="0" smtClean="0"/>
              <a:t>VUV-</a:t>
            </a:r>
            <a:r>
              <a:rPr lang="en-US" sz="3200" dirty="0" err="1" smtClean="0"/>
              <a:t>Vereinigte</a:t>
            </a:r>
            <a:r>
              <a:rPr lang="en-US" sz="3200" dirty="0" smtClean="0"/>
              <a:t> </a:t>
            </a:r>
            <a:r>
              <a:rPr lang="en-US" sz="3200" dirty="0" err="1" smtClean="0"/>
              <a:t>Unternehmerverbände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76007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72440" y="908720"/>
            <a:ext cx="70310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/>
              <a:t>Möglichkeiten, Handlungsansätze und Aktionsfelder</a:t>
            </a:r>
            <a:r>
              <a:rPr lang="de-DE" altLang="de-DE" sz="3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de-DE" altLang="de-DE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872440" y="2348880"/>
            <a:ext cx="8020040" cy="3924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e-DE" sz="2800" dirty="0" smtClean="0"/>
              <a:t>Podiumsdiskussion mit: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dirty="0" smtClean="0"/>
              <a:t>Andrea </a:t>
            </a:r>
            <a:r>
              <a:rPr lang="de-DE" sz="2800" dirty="0"/>
              <a:t>Lange, BIT e.V.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dirty="0"/>
              <a:t>Stefan </a:t>
            </a:r>
            <a:r>
              <a:rPr lang="de-DE" sz="2800" dirty="0" err="1"/>
              <a:t>Versinger</a:t>
            </a:r>
            <a:r>
              <a:rPr lang="de-DE" sz="2800" dirty="0"/>
              <a:t>, </a:t>
            </a:r>
            <a:r>
              <a:rPr lang="de-DE" sz="2800" dirty="0" smtClean="0"/>
              <a:t>VUV-Vereinigte Unternehmerverbände</a:t>
            </a:r>
            <a:endParaRPr lang="de-DE" sz="2800" dirty="0"/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dirty="0"/>
              <a:t>Tanja </a:t>
            </a:r>
            <a:r>
              <a:rPr lang="de-DE" sz="2800" dirty="0" err="1"/>
              <a:t>Nackmayr</a:t>
            </a:r>
            <a:r>
              <a:rPr lang="de-DE" sz="2800" dirty="0"/>
              <a:t>, Landesvereinigung der Unternehmerverbände NRW 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dirty="0"/>
              <a:t>Stefanie </a:t>
            </a:r>
            <a:r>
              <a:rPr lang="de-DE" sz="2800" dirty="0" err="1"/>
              <a:t>Baranski</a:t>
            </a:r>
            <a:r>
              <a:rPr lang="de-DE" sz="2800" dirty="0"/>
              <a:t>-Müller, DGB NRW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dirty="0"/>
              <a:t>Jochen </a:t>
            </a:r>
            <a:r>
              <a:rPr lang="de-DE" sz="2800" dirty="0" err="1"/>
              <a:t>Böke</a:t>
            </a:r>
            <a:r>
              <a:rPr lang="de-DE" sz="2800" dirty="0"/>
              <a:t>, </a:t>
            </a:r>
            <a:r>
              <a:rPr lang="de-DE" sz="2800" dirty="0" smtClean="0"/>
              <a:t>Bundesverwaltungsamt</a:t>
            </a:r>
          </a:p>
        </p:txBody>
      </p:sp>
    </p:spTree>
    <p:extLst>
      <p:ext uri="{BB962C8B-B14F-4D97-AF65-F5344CB8AC3E}">
        <p14:creationId xmlns:p14="http://schemas.microsoft.com/office/powerpoint/2010/main" val="371880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755576" y="1412776"/>
            <a:ext cx="7834018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de-DE" sz="3200" dirty="0" smtClean="0"/>
              <a:t>Diskussion in Kleingruppen:</a:t>
            </a:r>
          </a:p>
          <a:p>
            <a:pPr>
              <a:spcAft>
                <a:spcPts val="1200"/>
              </a:spcAft>
            </a:pPr>
            <a:r>
              <a:rPr lang="de-DE" sz="3600" b="1" dirty="0" smtClean="0"/>
              <a:t>Von der Idee zur Umsetzung:</a:t>
            </a:r>
            <a:br>
              <a:rPr lang="de-DE" sz="3600" b="1" dirty="0" smtClean="0"/>
            </a:br>
            <a:r>
              <a:rPr lang="de-DE" sz="3600" b="1" dirty="0" smtClean="0"/>
              <a:t>Projekte zum Thema „Arbeiten 4.0“</a:t>
            </a:r>
            <a:endParaRPr lang="de-DE" altLang="de-DE" sz="3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Rechteck 2"/>
          <p:cNvSpPr/>
          <p:nvPr/>
        </p:nvSpPr>
        <p:spPr>
          <a:xfrm>
            <a:off x="755576" y="3573016"/>
            <a:ext cx="828092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 smtClean="0"/>
              <a:t>Lernen </a:t>
            </a:r>
            <a:r>
              <a:rPr lang="de-DE" sz="3200" dirty="0"/>
              <a:t>organisieren mit neuen Medien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 smtClean="0"/>
              <a:t>Interkulturelle </a:t>
            </a:r>
            <a:r>
              <a:rPr lang="de-DE" sz="3200" dirty="0"/>
              <a:t>Arbeits- und Lernprozesse organisieren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de-DE" sz="3200" dirty="0" smtClean="0"/>
              <a:t>Lebensphasenorientierte Arbeitszeitmodelle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97376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611188" y="2363993"/>
            <a:ext cx="8137276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8925" indent="-288925">
              <a:spcAft>
                <a:spcPts val="1200"/>
              </a:spcAft>
            </a:pPr>
            <a:r>
              <a:rPr lang="de-DE" altLang="de-DE" sz="3600" b="1" dirty="0">
                <a:latin typeface="+mj-lt"/>
                <a:ea typeface="+mj-ea"/>
                <a:cs typeface="+mj-cs"/>
              </a:rPr>
              <a:t>Kontakt</a:t>
            </a:r>
          </a:p>
          <a:p>
            <a:pPr marL="288925" indent="-288925"/>
            <a:r>
              <a:rPr lang="de-DE" altLang="de-DE" sz="2400" dirty="0" smtClean="0">
                <a:solidFill>
                  <a:srgbClr val="002060"/>
                </a:solidFill>
              </a:rPr>
              <a:t>Adresse</a:t>
            </a:r>
            <a:r>
              <a:rPr lang="de-DE" altLang="de-DE" sz="2400" dirty="0">
                <a:solidFill>
                  <a:srgbClr val="529CC2"/>
                </a:solidFill>
              </a:rPr>
              <a:t>	</a:t>
            </a:r>
            <a:r>
              <a:rPr lang="de-DE" altLang="de-DE" sz="2400" dirty="0" smtClean="0"/>
              <a:t>Regiestelle </a:t>
            </a:r>
            <a:r>
              <a:rPr lang="de-DE" altLang="de-DE" sz="2400" dirty="0"/>
              <a:t>„Fachkräfte sichern“</a:t>
            </a:r>
            <a:br>
              <a:rPr lang="de-DE" altLang="de-DE" sz="2400" dirty="0"/>
            </a:br>
            <a:r>
              <a:rPr lang="de-DE" altLang="de-DE" sz="2400" dirty="0"/>
              <a:t>		Stresemannstr. 121</a:t>
            </a:r>
            <a:br>
              <a:rPr lang="de-DE" altLang="de-DE" sz="2400" dirty="0"/>
            </a:br>
            <a:r>
              <a:rPr lang="de-DE" altLang="de-DE" sz="2400" dirty="0"/>
              <a:t>		10963 Berlin</a:t>
            </a:r>
          </a:p>
          <a:p>
            <a:pPr marL="288925" indent="-288925"/>
            <a:r>
              <a:rPr lang="de-DE" altLang="de-DE" sz="2400" dirty="0">
                <a:solidFill>
                  <a:srgbClr val="002060"/>
                </a:solidFill>
              </a:rPr>
              <a:t>Telefon</a:t>
            </a:r>
            <a:r>
              <a:rPr lang="de-DE" altLang="de-DE" sz="2400" dirty="0">
                <a:solidFill>
                  <a:srgbClr val="800000"/>
                </a:solidFill>
              </a:rPr>
              <a:t>		</a:t>
            </a:r>
            <a:r>
              <a:rPr lang="de-DE" altLang="de-DE" sz="2400" dirty="0"/>
              <a:t>030 417 498630</a:t>
            </a:r>
          </a:p>
          <a:p>
            <a:pPr marL="288925" indent="-288925">
              <a:buNone/>
            </a:pPr>
            <a:r>
              <a:rPr lang="de-DE" altLang="de-DE" sz="2400" dirty="0" smtClean="0">
                <a:solidFill>
                  <a:srgbClr val="002060"/>
                </a:solidFill>
              </a:rPr>
              <a:t>E-Mail</a:t>
            </a:r>
            <a:r>
              <a:rPr lang="de-DE" altLang="de-DE" sz="2400" dirty="0">
                <a:solidFill>
                  <a:srgbClr val="529CC2"/>
                </a:solidFill>
              </a:rPr>
              <a:t>	</a:t>
            </a:r>
            <a:r>
              <a:rPr lang="de-DE" altLang="de-DE" sz="2400" dirty="0">
                <a:solidFill>
                  <a:srgbClr val="003366"/>
                </a:solidFill>
              </a:rPr>
              <a:t>	</a:t>
            </a:r>
            <a:r>
              <a:rPr lang="de-DE" altLang="de-DE" sz="2400" dirty="0">
                <a:hlinkClick r:id="rId2"/>
              </a:rPr>
              <a:t>info@regiestelle-fachkraefte-sichern.de</a:t>
            </a:r>
            <a:endParaRPr lang="de-DE" altLang="de-DE" sz="2400" dirty="0"/>
          </a:p>
          <a:p>
            <a:pPr marL="288925" indent="-288925">
              <a:buNone/>
            </a:pPr>
            <a:endParaRPr lang="de-DE" altLang="de-DE" sz="2400" dirty="0"/>
          </a:p>
        </p:txBody>
      </p:sp>
    </p:spTree>
    <p:extLst>
      <p:ext uri="{BB962C8B-B14F-4D97-AF65-F5344CB8AC3E}">
        <p14:creationId xmlns:p14="http://schemas.microsoft.com/office/powerpoint/2010/main" val="1145863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508597" y="1484784"/>
            <a:ext cx="8869486" cy="460851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de-DE" sz="2400" b="1" dirty="0" smtClean="0"/>
              <a:t>Begrüßung</a:t>
            </a:r>
            <a:endParaRPr lang="de-DE" sz="2400" b="1" dirty="0"/>
          </a:p>
          <a:p>
            <a:pPr>
              <a:spcAft>
                <a:spcPts val="600"/>
              </a:spcAft>
            </a:pPr>
            <a:r>
              <a:rPr lang="de-DE" sz="2400" b="1" dirty="0" smtClean="0"/>
              <a:t>Die </a:t>
            </a:r>
            <a:r>
              <a:rPr lang="de-DE" sz="2400" b="1" dirty="0"/>
              <a:t>Initiative „Fachkräfte sichern – weiter bilden und Gleichstellung </a:t>
            </a:r>
            <a:r>
              <a:rPr lang="de-DE" sz="2400" b="1" dirty="0" smtClean="0"/>
              <a:t>fördern“</a:t>
            </a:r>
          </a:p>
          <a:p>
            <a:pPr>
              <a:spcAft>
                <a:spcPts val="600"/>
              </a:spcAft>
            </a:pPr>
            <a:r>
              <a:rPr lang="de-DE" sz="2400" b="1" dirty="0" smtClean="0"/>
              <a:t>Praxisbeispiele aus NRW:</a:t>
            </a:r>
            <a:br>
              <a:rPr lang="de-DE" sz="2400" b="1" dirty="0" smtClean="0"/>
            </a:br>
            <a:r>
              <a:rPr lang="de-DE" sz="2400" b="1" dirty="0" smtClean="0"/>
              <a:t>- </a:t>
            </a:r>
            <a:r>
              <a:rPr lang="de-DE" sz="2400" b="1" dirty="0" err="1" smtClean="0"/>
              <a:t>ZuArbeit</a:t>
            </a:r>
            <a:r>
              <a:rPr lang="de-DE" sz="2400" b="1" dirty="0" smtClean="0"/>
              <a:t> </a:t>
            </a:r>
            <a:r>
              <a:rPr lang="de-DE" sz="2400" dirty="0" smtClean="0"/>
              <a:t>-</a:t>
            </a:r>
            <a:r>
              <a:rPr lang="de-DE" sz="2400" b="1" dirty="0" smtClean="0"/>
              <a:t>  </a:t>
            </a:r>
            <a:r>
              <a:rPr lang="de-DE" sz="2400" dirty="0" smtClean="0"/>
              <a:t>Zukunft der Arbeit </a:t>
            </a:r>
            <a:br>
              <a:rPr lang="de-DE" sz="2400" dirty="0" smtClean="0"/>
            </a:br>
            <a:r>
              <a:rPr lang="de-DE" sz="2400" b="1" dirty="0" smtClean="0"/>
              <a:t>- </a:t>
            </a:r>
            <a:r>
              <a:rPr lang="de-DE" sz="2400" b="1" dirty="0" err="1" smtClean="0"/>
              <a:t>NextStep</a:t>
            </a:r>
            <a:r>
              <a:rPr lang="de-DE" sz="2400" b="1" dirty="0" smtClean="0"/>
              <a:t> </a:t>
            </a:r>
            <a:r>
              <a:rPr lang="de-DE" sz="2400" dirty="0" smtClean="0"/>
              <a:t>- Familie und Karriere</a:t>
            </a:r>
          </a:p>
          <a:p>
            <a:pPr>
              <a:spcAft>
                <a:spcPts val="600"/>
              </a:spcAft>
            </a:pPr>
            <a:r>
              <a:rPr lang="de-DE" sz="2400" dirty="0" smtClean="0"/>
              <a:t>Podiumsdiskussion:</a:t>
            </a:r>
            <a:r>
              <a:rPr lang="de-DE" sz="2400" b="1" dirty="0" smtClean="0"/>
              <a:t/>
            </a:r>
            <a:br>
              <a:rPr lang="de-DE" sz="2400" b="1" dirty="0" smtClean="0"/>
            </a:br>
            <a:r>
              <a:rPr lang="de-DE" sz="2400" b="1" dirty="0" smtClean="0"/>
              <a:t>Möglichkeiten, Handlungsansätze und Aktionsfelder</a:t>
            </a:r>
            <a:endParaRPr lang="de-DE" sz="2400" b="1" dirty="0"/>
          </a:p>
          <a:p>
            <a:pPr>
              <a:spcAft>
                <a:spcPts val="600"/>
              </a:spcAft>
            </a:pPr>
            <a:r>
              <a:rPr lang="de-DE" sz="2400" dirty="0" smtClean="0"/>
              <a:t>Diskussion in Kleingruppen:</a:t>
            </a:r>
            <a:br>
              <a:rPr lang="de-DE" sz="2400" dirty="0" smtClean="0"/>
            </a:br>
            <a:r>
              <a:rPr lang="de-DE" sz="2400" b="1" dirty="0" smtClean="0"/>
              <a:t>Von der Idee zur Umsetzung: Projekte zum Thema „Arbeiten 4.0“</a:t>
            </a:r>
            <a:endParaRPr lang="de-DE" altLang="de-DE" sz="24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83568" y="673532"/>
            <a:ext cx="21870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600" b="1" dirty="0" smtClean="0">
                <a:solidFill>
                  <a:srgbClr val="00B0F0"/>
                </a:solidFill>
              </a:rPr>
              <a:t>Programm</a:t>
            </a:r>
            <a:endParaRPr lang="de-DE" sz="36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16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899592" y="2132856"/>
            <a:ext cx="748883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b="1" dirty="0" smtClean="0">
                <a:solidFill>
                  <a:srgbClr val="00B0F0"/>
                </a:solidFill>
              </a:rPr>
              <a:t>Begrüßung</a:t>
            </a:r>
          </a:p>
          <a:p>
            <a:endParaRPr lang="de-DE" sz="3200" b="1" dirty="0">
              <a:solidFill>
                <a:srgbClr val="00B0F0"/>
              </a:solidFill>
            </a:endParaRPr>
          </a:p>
          <a:p>
            <a:pPr>
              <a:spcAft>
                <a:spcPts val="600"/>
              </a:spcAft>
            </a:pPr>
            <a:r>
              <a:rPr lang="de-DE" sz="3200" b="1" dirty="0" smtClean="0"/>
              <a:t>Claudia Meyer</a:t>
            </a:r>
            <a:r>
              <a:rPr lang="de-DE" sz="3200" b="1" dirty="0"/>
              <a:t/>
            </a:r>
            <a:br>
              <a:rPr lang="de-DE" sz="3200" b="1" dirty="0"/>
            </a:br>
            <a:r>
              <a:rPr lang="de-DE" sz="3200" dirty="0" smtClean="0"/>
              <a:t>Geschäftsführerin DGB Bildungswerk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2040326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11188" y="2420888"/>
            <a:ext cx="80648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600" b="1" dirty="0" smtClean="0">
                <a:solidFill>
                  <a:srgbClr val="00A7E2"/>
                </a:solidFill>
              </a:rPr>
              <a:t>Die Initiative „Fachkräfte sichern: weiter bilden und Gleichstellung fördern“</a:t>
            </a:r>
          </a:p>
          <a:p>
            <a:pPr algn="ctr"/>
            <a:r>
              <a:rPr lang="de-DE" sz="3600" b="1" dirty="0" smtClean="0">
                <a:solidFill>
                  <a:srgbClr val="00A7E2"/>
                </a:solidFill>
              </a:rPr>
              <a:t>(ESF-Sozialpartnerrichtlinie)</a:t>
            </a:r>
          </a:p>
        </p:txBody>
      </p:sp>
    </p:spTree>
    <p:extLst>
      <p:ext uri="{BB962C8B-B14F-4D97-AF65-F5344CB8AC3E}">
        <p14:creationId xmlns:p14="http://schemas.microsoft.com/office/powerpoint/2010/main" val="2099330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>
          <a:xfrm>
            <a:off x="960660" y="1772816"/>
            <a:ext cx="7526635" cy="194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de-DE" sz="2400" dirty="0"/>
              <a:t>Die </a:t>
            </a:r>
            <a:r>
              <a:rPr lang="de-DE" sz="2400" dirty="0" smtClean="0"/>
              <a:t>ESF-Sozialpartnerrichtlinie ist das Nachfolgeprogramm </a:t>
            </a:r>
            <a:r>
              <a:rPr lang="de-DE" sz="2400" dirty="0"/>
              <a:t>der </a:t>
            </a:r>
            <a:r>
              <a:rPr lang="de-DE" sz="2400" dirty="0" smtClean="0"/>
              <a:t>Programme </a:t>
            </a:r>
            <a:r>
              <a:rPr lang="de-DE" sz="2400" dirty="0"/>
              <a:t>"weiter bilden" und "Gleichstellen" aus der ESF-Förderperiode 2007-2013. </a:t>
            </a:r>
            <a:endParaRPr lang="de-DE" sz="2400" dirty="0" smtClean="0"/>
          </a:p>
          <a:p>
            <a:pPr>
              <a:lnSpc>
                <a:spcPct val="80000"/>
              </a:lnSpc>
              <a:spcAft>
                <a:spcPts val="1200"/>
              </a:spcAft>
            </a:pPr>
            <a:r>
              <a:rPr lang="de-DE" altLang="de-DE" sz="2400" spc="-18" dirty="0" smtClean="0"/>
              <a:t>Die Initiative wird gefördert aus Mitteln des BMAS und des Europäischen Sozialfonds.</a:t>
            </a:r>
            <a:endParaRPr lang="de-DE" altLang="de-DE" sz="2400" spc="-18" dirty="0"/>
          </a:p>
        </p:txBody>
      </p:sp>
      <p:sp>
        <p:nvSpPr>
          <p:cNvPr id="4" name="Rechteck 3"/>
          <p:cNvSpPr/>
          <p:nvPr/>
        </p:nvSpPr>
        <p:spPr>
          <a:xfrm>
            <a:off x="1824267" y="3960792"/>
            <a:ext cx="56163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>
                <a:srgbClr val="00557B"/>
              </a:buClr>
            </a:pPr>
            <a:r>
              <a:rPr lang="de-DE" altLang="de-DE" sz="2400" b="1" dirty="0">
                <a:ea typeface="ＭＳ Ｐゴシック" pitchFamily="34" charset="-128"/>
                <a:cs typeface="ＭＳ Ｐゴシック" pitchFamily="34" charset="-128"/>
              </a:rPr>
              <a:t>Partnerschaftliche Entwicklung, Begleitung </a:t>
            </a:r>
            <a:br>
              <a:rPr lang="de-DE" altLang="de-DE" sz="2400" b="1" dirty="0">
                <a:ea typeface="ＭＳ Ｐゴシック" pitchFamily="34" charset="-128"/>
                <a:cs typeface="ＭＳ Ｐゴシック" pitchFamily="34" charset="-128"/>
              </a:rPr>
            </a:br>
            <a:r>
              <a:rPr lang="de-DE" altLang="de-DE" sz="2400" b="1" dirty="0">
                <a:ea typeface="ＭＳ Ｐゴシック" pitchFamily="34" charset="-128"/>
                <a:cs typeface="ＭＳ Ｐゴシック" pitchFamily="34" charset="-128"/>
              </a:rPr>
              <a:t>und Umsetzung des Programms durch </a:t>
            </a:r>
            <a:br>
              <a:rPr lang="de-DE" altLang="de-DE" sz="2400" b="1" dirty="0">
                <a:ea typeface="ＭＳ Ｐゴシック" pitchFamily="34" charset="-128"/>
                <a:cs typeface="ＭＳ Ｐゴシック" pitchFamily="34" charset="-128"/>
              </a:rPr>
            </a:br>
            <a:r>
              <a:rPr lang="de-DE" altLang="de-DE" sz="2400" b="1" dirty="0">
                <a:ea typeface="ＭＳ Ｐゴシック" pitchFamily="34" charset="-128"/>
                <a:cs typeface="ＭＳ Ｐゴシック" pitchFamily="34" charset="-128"/>
              </a:rPr>
              <a:t>BMAS, BDA und DGB</a:t>
            </a:r>
          </a:p>
        </p:txBody>
      </p:sp>
      <p:grpSp>
        <p:nvGrpSpPr>
          <p:cNvPr id="8" name="Gruppieren 7"/>
          <p:cNvGrpSpPr/>
          <p:nvPr/>
        </p:nvGrpSpPr>
        <p:grpSpPr>
          <a:xfrm>
            <a:off x="2915816" y="5031439"/>
            <a:ext cx="3171825" cy="668337"/>
            <a:chOff x="2411413" y="5675313"/>
            <a:chExt cx="3171825" cy="668337"/>
          </a:xfrm>
        </p:grpSpPr>
        <p:pic>
          <p:nvPicPr>
            <p:cNvPr id="5" name="Picture 33" descr="BMAS_C_M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1413" y="5675313"/>
              <a:ext cx="1225550" cy="66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6" descr="CMYK_BDA-DIE_ARBEITGEB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95725" y="5788025"/>
              <a:ext cx="647700" cy="4270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8" descr="DGB-Logo rot für unten - Schrift oben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2363" y="5802313"/>
              <a:ext cx="650875" cy="409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Textfeld 8"/>
          <p:cNvSpPr txBox="1"/>
          <p:nvPr/>
        </p:nvSpPr>
        <p:spPr>
          <a:xfrm>
            <a:off x="973665" y="764702"/>
            <a:ext cx="2245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B0F0"/>
                </a:solidFill>
              </a:rPr>
              <a:t>Hintergrund</a:t>
            </a:r>
            <a:endParaRPr lang="de-DE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056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58302" y="764704"/>
            <a:ext cx="33452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B0F0"/>
                </a:solidFill>
              </a:rPr>
              <a:t>Ziele der </a:t>
            </a:r>
            <a:r>
              <a:rPr lang="de-DE" sz="3200" b="1" dirty="0">
                <a:solidFill>
                  <a:srgbClr val="00B0F0"/>
                </a:solidFill>
              </a:rPr>
              <a:t>R</a:t>
            </a:r>
            <a:r>
              <a:rPr lang="de-DE" sz="3200" b="1" dirty="0" smtClean="0">
                <a:solidFill>
                  <a:srgbClr val="00B0F0"/>
                </a:solidFill>
              </a:rPr>
              <a:t>ichtlinie</a:t>
            </a:r>
            <a:endParaRPr lang="de-DE" sz="3200" b="1" dirty="0">
              <a:solidFill>
                <a:srgbClr val="00B0F0"/>
              </a:solidFill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658302" y="1772816"/>
            <a:ext cx="7658114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smtClean="0"/>
              <a:t>Aufbau </a:t>
            </a:r>
            <a:r>
              <a:rPr lang="de-DE" sz="2400" dirty="0"/>
              <a:t>von </a:t>
            </a:r>
            <a:r>
              <a:rPr lang="de-DE" sz="2400" dirty="0" smtClean="0"/>
              <a:t>nachhaltigen Weiterbildungsstrukturen durch systematische Personalentwicklung.</a:t>
            </a:r>
            <a:endParaRPr lang="de-DE" sz="2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smtClean="0"/>
              <a:t>Deutliche Erhöhung der Weiterbildungsbeteiligung in kleinen und mittleren Unternehmen.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smtClean="0"/>
              <a:t>Stärkere Verankerung einer Weiterbildungskultur in den Branchen.</a:t>
            </a:r>
            <a:endParaRPr lang="de-DE" sz="2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smtClean="0"/>
              <a:t>Verbesserung der Aufstiegs- und Karrierechancen von Frauen in Unternehmen.</a:t>
            </a:r>
            <a:endParaRPr lang="de-DE" sz="24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400" dirty="0" smtClean="0"/>
              <a:t>Erhöhung der qualifikationsgerechten Erwerbsbeteiligung von Frauen. 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58949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 txBox="1">
            <a:spLocks noChangeArrowheads="1"/>
          </p:cNvSpPr>
          <p:nvPr/>
        </p:nvSpPr>
        <p:spPr>
          <a:xfrm>
            <a:off x="684811" y="4125217"/>
            <a:ext cx="6576377" cy="16800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de-DE" altLang="de-DE" b="1" dirty="0" smtClean="0">
                <a:solidFill>
                  <a:srgbClr val="00B0F0"/>
                </a:solidFill>
              </a:rPr>
              <a:t>Unterstützung durch die Regiestelle</a:t>
            </a:r>
          </a:p>
          <a:p>
            <a:r>
              <a:rPr lang="de-DE" altLang="de-DE" sz="2400" dirty="0" smtClean="0"/>
              <a:t>Forschungsinstitut Betriebliche Bildung gGmbH</a:t>
            </a:r>
          </a:p>
          <a:p>
            <a:r>
              <a:rPr lang="de-DE" altLang="de-DE" sz="2400" dirty="0" smtClean="0"/>
              <a:t>DGB Bildungswerk e.V.</a:t>
            </a:r>
            <a:endParaRPr lang="de-DE" altLang="de-DE" sz="2400" dirty="0"/>
          </a:p>
        </p:txBody>
      </p:sp>
      <p:sp>
        <p:nvSpPr>
          <p:cNvPr id="4" name="Rectangle 8"/>
          <p:cNvSpPr txBox="1">
            <a:spLocks noChangeArrowheads="1"/>
          </p:cNvSpPr>
          <p:nvPr/>
        </p:nvSpPr>
        <p:spPr>
          <a:xfrm>
            <a:off x="684811" y="908719"/>
            <a:ext cx="6337300" cy="272985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de-DE" altLang="de-DE" b="1" dirty="0" smtClean="0">
                <a:solidFill>
                  <a:srgbClr val="00B0F0"/>
                </a:solidFill>
              </a:rPr>
              <a:t>Rahmendaten</a:t>
            </a:r>
          </a:p>
          <a:p>
            <a:pPr marL="0" indent="0">
              <a:buNone/>
            </a:pPr>
            <a:r>
              <a:rPr lang="de-DE" altLang="de-DE" sz="2400" dirty="0" smtClean="0"/>
              <a:t>Förderperiode 2014 – 2020:</a:t>
            </a:r>
            <a:br>
              <a:rPr lang="de-DE" altLang="de-DE" sz="2400" dirty="0" smtClean="0"/>
            </a:br>
            <a:r>
              <a:rPr lang="de-DE" altLang="de-DE" sz="2400" dirty="0" smtClean="0"/>
              <a:t>Zur </a:t>
            </a:r>
            <a:r>
              <a:rPr lang="de-DE" altLang="de-DE" sz="2400" dirty="0"/>
              <a:t>V</a:t>
            </a:r>
            <a:r>
              <a:rPr lang="de-DE" altLang="de-DE" sz="2400" dirty="0" smtClean="0"/>
              <a:t>erfügung stehende Mittel: ca. 130</a:t>
            </a:r>
            <a:r>
              <a:rPr lang="de-DE" sz="2400" dirty="0" smtClean="0"/>
              <a:t> </a:t>
            </a:r>
            <a:r>
              <a:rPr lang="de-DE" sz="2400" dirty="0"/>
              <a:t>Mio. </a:t>
            </a:r>
            <a:r>
              <a:rPr lang="de-DE" sz="2400" dirty="0" smtClean="0"/>
              <a:t>€</a:t>
            </a:r>
          </a:p>
          <a:p>
            <a:r>
              <a:rPr lang="de-DE" sz="2400" dirty="0" smtClean="0"/>
              <a:t>Bundesministerium für Arbeit und Soziales</a:t>
            </a:r>
          </a:p>
          <a:p>
            <a:r>
              <a:rPr lang="de-DE" sz="2400" dirty="0" smtClean="0"/>
              <a:t>Europäischer Sozialfonds</a:t>
            </a:r>
          </a:p>
          <a:p>
            <a:r>
              <a:rPr lang="de-DE" sz="2400" dirty="0" smtClean="0"/>
              <a:t>Unternehmen </a:t>
            </a:r>
            <a:r>
              <a:rPr lang="de-DE" sz="2400" dirty="0"/>
              <a:t>und </a:t>
            </a:r>
            <a:r>
              <a:rPr lang="de-DE" sz="2400" dirty="0" smtClean="0"/>
              <a:t>Sozialpartner </a:t>
            </a:r>
            <a:endParaRPr lang="de-DE" altLang="de-DE" sz="2400" dirty="0" smtClean="0"/>
          </a:p>
        </p:txBody>
      </p:sp>
      <p:grpSp>
        <p:nvGrpSpPr>
          <p:cNvPr id="7" name="Gruppieren 6"/>
          <p:cNvGrpSpPr/>
          <p:nvPr/>
        </p:nvGrpSpPr>
        <p:grpSpPr>
          <a:xfrm>
            <a:off x="7386417" y="4712830"/>
            <a:ext cx="1146024" cy="1008112"/>
            <a:chOff x="7022883" y="4293096"/>
            <a:chExt cx="1005501" cy="922155"/>
          </a:xfrm>
        </p:grpSpPr>
        <p:pic>
          <p:nvPicPr>
            <p:cNvPr id="5" name="Picture 23" descr="f-bb_ppt_logo_600dpi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10454" y="4293096"/>
              <a:ext cx="415996" cy="527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32" descr="DGB_BW09_Logo_Klein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2883" y="4940514"/>
              <a:ext cx="1005501" cy="274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5128" y="2132856"/>
            <a:ext cx="1777779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517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683567" y="705796"/>
            <a:ext cx="2818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 smtClean="0">
                <a:solidFill>
                  <a:srgbClr val="00B0F0"/>
                </a:solidFill>
              </a:rPr>
              <a:t>Aktueller Stand</a:t>
            </a:r>
            <a:endParaRPr lang="de-DE" sz="3200" spc="-14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704947" y="1920895"/>
            <a:ext cx="756084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de-DE" sz="2800" spc="-14" dirty="0" smtClean="0">
                <a:solidFill>
                  <a:srgbClr val="000000"/>
                </a:solidFill>
                <a:latin typeface="Calibri" panose="020F0502020204030204" pitchFamily="34" charset="0"/>
              </a:rPr>
              <a:t>Drei Förderaufrufe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spc="-14" dirty="0" smtClean="0">
                <a:solidFill>
                  <a:srgbClr val="000000"/>
                </a:solidFill>
                <a:latin typeface="Calibri" panose="020F0502020204030204" pitchFamily="34" charset="0"/>
              </a:rPr>
              <a:t>222 abgegebene Interessenbekundungen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spc="-14" dirty="0" smtClean="0">
                <a:solidFill>
                  <a:srgbClr val="000000"/>
                </a:solidFill>
                <a:latin typeface="Calibri" panose="020F0502020204030204" pitchFamily="34" charset="0"/>
              </a:rPr>
              <a:t>92 </a:t>
            </a:r>
            <a:r>
              <a:rPr lang="de-DE" sz="2800" spc="-14" dirty="0" smtClean="0">
                <a:solidFill>
                  <a:srgbClr val="000000"/>
                </a:solidFill>
                <a:latin typeface="Calibri" panose="020F0502020204030204" pitchFamily="34" charset="0"/>
              </a:rPr>
              <a:t>positiv votierte Projekte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spc="-14" dirty="0" smtClean="0">
                <a:latin typeface="Calibri" panose="020F0502020204030204" pitchFamily="34" charset="0"/>
              </a:rPr>
              <a:t>1.623 beteiligte Unternehmen</a:t>
            </a: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sz="2800" spc="-14" dirty="0" smtClean="0">
                <a:latin typeface="Calibri" panose="020F0502020204030204" pitchFamily="34" charset="0"/>
              </a:rPr>
              <a:t>22.904 teilnehmende Beschäftigte</a:t>
            </a:r>
            <a:r>
              <a:rPr lang="de-DE" sz="2400" spc="-14" dirty="0" smtClean="0">
                <a:latin typeface="Calibri" panose="020F0502020204030204" pitchFamily="34" charset="0"/>
              </a:rPr>
              <a:t>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de-DE" sz="2000" spc="-14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275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/>
          <p:cNvSpPr txBox="1"/>
          <p:nvPr/>
        </p:nvSpPr>
        <p:spPr>
          <a:xfrm>
            <a:off x="727705" y="5645279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smtClean="0"/>
              <a:t>N=92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595871" y="1098464"/>
            <a:ext cx="6675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b="1" dirty="0"/>
              <a:t>V</a:t>
            </a:r>
            <a:r>
              <a:rPr lang="de-DE" sz="3200" b="1" dirty="0" smtClean="0"/>
              <a:t>erteilung </a:t>
            </a:r>
            <a:r>
              <a:rPr lang="de-DE" sz="3200" b="1" dirty="0"/>
              <a:t>nach </a:t>
            </a:r>
            <a:r>
              <a:rPr lang="de-DE" sz="3200" b="1" dirty="0" smtClean="0"/>
              <a:t>Förderschwerpunkten</a:t>
            </a:r>
            <a:endParaRPr lang="de-DE" sz="3200" b="1" dirty="0"/>
          </a:p>
        </p:txBody>
      </p:sp>
      <p:graphicFrame>
        <p:nvGraphicFramePr>
          <p:cNvPr id="6" name="Diagram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4032728"/>
              </p:ext>
            </p:extLst>
          </p:nvPr>
        </p:nvGraphicFramePr>
        <p:xfrm>
          <a:off x="1816953" y="1772816"/>
          <a:ext cx="6318448" cy="3675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Diagram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189984"/>
              </p:ext>
            </p:extLst>
          </p:nvPr>
        </p:nvGraphicFramePr>
        <p:xfrm>
          <a:off x="1835696" y="1916832"/>
          <a:ext cx="6696744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528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Bildschirmpräsentation (4:3)</PresentationFormat>
  <Paragraphs>78</Paragraphs>
  <Slides>17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Albrecht, Regina</dc:creator>
  <cp:lastModifiedBy>Mohr, Barbara</cp:lastModifiedBy>
  <cp:revision>171</cp:revision>
  <cp:lastPrinted>2017-03-06T12:44:18Z</cp:lastPrinted>
  <dcterms:created xsi:type="dcterms:W3CDTF">2016-01-04T12:19:06Z</dcterms:created>
  <dcterms:modified xsi:type="dcterms:W3CDTF">2017-03-15T10:34:06Z</dcterms:modified>
</cp:coreProperties>
</file>